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256" r:id="rId2"/>
    <p:sldId id="258" r:id="rId3"/>
    <p:sldId id="304" r:id="rId4"/>
    <p:sldId id="286" r:id="rId5"/>
    <p:sldId id="295" r:id="rId6"/>
    <p:sldId id="287" r:id="rId7"/>
    <p:sldId id="288" r:id="rId8"/>
    <p:sldId id="290" r:id="rId9"/>
    <p:sldId id="292" r:id="rId10"/>
    <p:sldId id="291" r:id="rId11"/>
    <p:sldId id="293" r:id="rId12"/>
    <p:sldId id="294" r:id="rId13"/>
    <p:sldId id="296" r:id="rId14"/>
    <p:sldId id="283" r:id="rId15"/>
    <p:sldId id="333" r:id="rId16"/>
    <p:sldId id="334" r:id="rId17"/>
    <p:sldId id="264" r:id="rId18"/>
    <p:sldId id="361" r:id="rId19"/>
    <p:sldId id="305" r:id="rId20"/>
    <p:sldId id="306" r:id="rId21"/>
    <p:sldId id="262" r:id="rId22"/>
    <p:sldId id="338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13" r:id="rId35"/>
    <p:sldId id="312" r:id="rId36"/>
    <p:sldId id="276" r:id="rId37"/>
    <p:sldId id="308" r:id="rId38"/>
    <p:sldId id="309" r:id="rId39"/>
    <p:sldId id="310" r:id="rId40"/>
    <p:sldId id="311" r:id="rId41"/>
    <p:sldId id="328" r:id="rId42"/>
    <p:sldId id="330" r:id="rId43"/>
    <p:sldId id="331" r:id="rId44"/>
    <p:sldId id="332" r:id="rId45"/>
    <p:sldId id="329" r:id="rId46"/>
    <p:sldId id="272" r:id="rId47"/>
    <p:sldId id="340" r:id="rId48"/>
    <p:sldId id="352" r:id="rId49"/>
    <p:sldId id="353" r:id="rId50"/>
    <p:sldId id="354" r:id="rId51"/>
    <p:sldId id="355" r:id="rId52"/>
    <p:sldId id="356" r:id="rId53"/>
    <p:sldId id="359" r:id="rId54"/>
    <p:sldId id="360" r:id="rId55"/>
    <p:sldId id="297" r:id="rId56"/>
    <p:sldId id="33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74" d="100"/>
          <a:sy n="74" d="100"/>
        </p:scale>
        <p:origin x="837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 originates from </a:t>
            </a:r>
            <a:r>
              <a:rPr lang="en-US" i="1" dirty="0"/>
              <a:t>Computer Vision</a:t>
            </a:r>
            <a:r>
              <a:rPr lang="en-US" dirty="0"/>
              <a:t>, i.e. how do we enable computers to navigate and understand the world.</a:t>
            </a:r>
          </a:p>
          <a:p>
            <a:endParaRPr lang="en-US" dirty="0"/>
          </a:p>
          <a:p>
            <a:r>
              <a:rPr lang="en-US" dirty="0"/>
              <a:t>It depends on stereo visio</a:t>
            </a:r>
            <a:r>
              <a:rPr lang="en-US" baseline="0" dirty="0"/>
              <a:t>n much like we do to make sense of the world in 3D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 originates from </a:t>
            </a:r>
            <a:r>
              <a:rPr lang="en-US" i="1" dirty="0"/>
              <a:t>Computer Vision</a:t>
            </a:r>
            <a:r>
              <a:rPr lang="en-US" dirty="0"/>
              <a:t>, i.e. how do we enable computers to navigate and understand the world.</a:t>
            </a:r>
          </a:p>
          <a:p>
            <a:endParaRPr lang="en-US" dirty="0"/>
          </a:p>
          <a:p>
            <a:r>
              <a:rPr lang="en-US" dirty="0"/>
              <a:t>It depends on stereo visio</a:t>
            </a:r>
            <a:r>
              <a:rPr lang="en-US" baseline="0" dirty="0"/>
              <a:t>n much like we do to make sense of the world in 3D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</a:t>
            </a:r>
            <a:r>
              <a:rPr lang="en-US" baseline="0" dirty="0"/>
              <a:t> on photogrammetry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03EF5-EE94-E440-90E0-BE4DEDD12B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4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@smathermather, svm@clevelandmetroparks.com</a:t>
            </a:r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</a:p>
          <a:p>
            <a:endParaRPr lang="en-US" b="1" dirty="0"/>
          </a:p>
          <a:p>
            <a:r>
              <a:rPr lang="en-US" b="1" dirty="0"/>
              <a:t>It is modern photogrammetry - fully automated matching, digital surface modelling, and mosaicking</a:t>
            </a:r>
          </a:p>
          <a:p>
            <a:endParaRPr lang="en-US" b="1" dirty="0"/>
          </a:p>
          <a:p>
            <a:r>
              <a:rPr lang="en-US" b="1" dirty="0"/>
              <a:t>Platform vs. Toolkit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/>
              <a:t>Origins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/>
              <a:t>Purposes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Ecology</a:t>
            </a:r>
          </a:p>
          <a:p>
            <a:r>
              <a:rPr lang="en-US" dirty="0"/>
              <a:t>Humanitarian</a:t>
            </a:r>
          </a:p>
          <a:p>
            <a:r>
              <a:rPr lang="en-US" dirty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complicates my robot narrative…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0"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Point Cloud Densification</a:t>
            </a:r>
          </a:p>
          <a:p>
            <a:r>
              <a:rPr lang="en-US" dirty="0"/>
              <a:t>Poisson Surface Reconstruction</a:t>
            </a:r>
          </a:p>
          <a:p>
            <a:r>
              <a:rPr lang="en-US" dirty="0"/>
              <a:t>Multi-View Stereo Texturing</a:t>
            </a:r>
          </a:p>
          <a:p>
            <a:r>
              <a:rPr lang="en-US" dirty="0" err="1"/>
              <a:t>Orthophoto</a:t>
            </a:r>
            <a:r>
              <a:rPr lang="en-US" dirty="0"/>
              <a:t>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Photogrammetric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496" y="2144521"/>
            <a:ext cx="4554889" cy="25689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39845F-0E23-47C2-9905-496917D89FC9}"/>
              </a:ext>
            </a:extLst>
          </p:cNvPr>
          <p:cNvSpPr/>
          <p:nvPr/>
        </p:nvSpPr>
        <p:spPr>
          <a:xfrm>
            <a:off x="9291484" y="2271252"/>
            <a:ext cx="2062316" cy="29791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CA034-007D-45B1-A11F-903C01F4DE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3218" y="1902542"/>
            <a:ext cx="3172011" cy="3598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CE756-4B5A-4B37-8718-D824AC43B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29" y="2184379"/>
            <a:ext cx="1892733" cy="1419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5C7AD-9D5C-4F37-99EB-346FAAE72F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62" y="3121066"/>
            <a:ext cx="1892733" cy="1419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E99453-49B9-4EAA-AA2A-5B04AE24C0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930" y="3830841"/>
            <a:ext cx="1892733" cy="14195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0E5BE64-A11E-49D0-9549-8613635E24AD}"/>
              </a:ext>
            </a:extLst>
          </p:cNvPr>
          <p:cNvSpPr/>
          <p:nvPr/>
        </p:nvSpPr>
        <p:spPr>
          <a:xfrm>
            <a:off x="1812296" y="5633884"/>
            <a:ext cx="8371465" cy="471948"/>
          </a:xfrm>
          <a:prstGeom prst="rightArrow">
            <a:avLst>
              <a:gd name="adj1" fmla="val 50000"/>
              <a:gd name="adj2" fmla="val 92352"/>
            </a:avLst>
          </a:prstGeom>
          <a:solidFill>
            <a:srgbClr val="96AE8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be asking: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</a:p>
          <a:p>
            <a:endParaRPr lang="en-US" dirty="0"/>
          </a:p>
          <a:p>
            <a:r>
              <a:rPr lang="en-US" dirty="0"/>
              <a:t>It is modern photogrammetry - fully automated matching, digital surface modeling, and mosaicking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install ODM:</a:t>
            </a:r>
          </a:p>
          <a:p>
            <a:pPr lvl="1"/>
            <a:r>
              <a:rPr lang="en-US" dirty="0"/>
              <a:t>Natively using Ubuntu 14.04 or later (or with Virtual Machine via vagrant)</a:t>
            </a:r>
          </a:p>
          <a:p>
            <a:pPr lvl="1"/>
            <a:r>
              <a:rPr lang="en-US" dirty="0"/>
              <a:t>Linux, MacOS or Windows, by installing Docker</a:t>
            </a:r>
          </a:p>
          <a:p>
            <a:pPr lvl="1"/>
            <a:endParaRPr lang="en-US" dirty="0"/>
          </a:p>
          <a:p>
            <a:r>
              <a:rPr lang="en-US" dirty="0"/>
              <a:t>See project: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Web</a:t>
            </a:r>
          </a:p>
          <a:p>
            <a:r>
              <a:rPr lang="en-US" dirty="0"/>
              <a:t>Portable OpenStreetMap (POSM)</a:t>
            </a:r>
          </a:p>
          <a:p>
            <a:r>
              <a:rPr lang="en-US" dirty="0" err="1"/>
              <a:t>nodeOpenDroneMap</a:t>
            </a:r>
            <a:endParaRPr lang="en-US" dirty="0"/>
          </a:p>
          <a:p>
            <a:r>
              <a:rPr lang="en-US" dirty="0" err="1"/>
              <a:t>WebODM</a:t>
            </a:r>
            <a:endParaRPr lang="en-US" dirty="0"/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https://opendronemap.github.io/WebODM/</a:t>
            </a:r>
            <a:endParaRPr lang="en-US" dirty="0"/>
          </a:p>
          <a:p>
            <a:r>
              <a:rPr lang="en-US" dirty="0" err="1"/>
              <a:t>opendronemap-ecs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In preparation for the robot takeover.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and Future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American Red Cross</a:t>
            </a:r>
          </a:p>
          <a:p>
            <a:pPr lvl="1"/>
            <a:r>
              <a:rPr lang="en-US" dirty="0"/>
              <a:t>Integration with Portable </a:t>
            </a:r>
            <a:r>
              <a:rPr lang="en-US" dirty="0" err="1"/>
              <a:t>OpenStreetMap</a:t>
            </a:r>
            <a:r>
              <a:rPr lang="en-US" dirty="0"/>
              <a:t> (POSM)</a:t>
            </a:r>
          </a:p>
          <a:p>
            <a:r>
              <a:rPr lang="en-US" dirty="0"/>
              <a:t>Humanitarian Innovation Fund</a:t>
            </a:r>
          </a:p>
          <a:p>
            <a:pPr lvl="1"/>
            <a:r>
              <a:rPr lang="en-US" dirty="0"/>
              <a:t>Make ODM Easier to Use</a:t>
            </a:r>
          </a:p>
          <a:p>
            <a:pPr lvl="1"/>
            <a:r>
              <a:rPr lang="en-US" dirty="0"/>
              <a:t>Make the products from it better / more accurate</a:t>
            </a:r>
          </a:p>
          <a:p>
            <a:r>
              <a:rPr lang="en-US" dirty="0"/>
              <a:t>World Bank Tanzania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: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and robustness improvements</a:t>
            </a:r>
          </a:p>
          <a:p>
            <a:r>
              <a:rPr lang="en-US" dirty="0"/>
              <a:t>Scalability</a:t>
            </a:r>
          </a:p>
          <a:p>
            <a:pPr lvl="1"/>
            <a:r>
              <a:rPr lang="en-US" dirty="0"/>
              <a:t>Reduce memory footprint</a:t>
            </a:r>
          </a:p>
          <a:p>
            <a:pPr lvl="1"/>
            <a:r>
              <a:rPr lang="en-US" dirty="0"/>
              <a:t>Data Partitioning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Add automated DTM extraction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DTM Extraction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Near future</a:t>
            </a:r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/>
              <a:t>Preparation for the Robot Takeover</a:t>
            </a:r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Near-term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Quality reporting and robustness improvements</a:t>
            </a:r>
          </a:p>
          <a:p>
            <a:r>
              <a:rPr lang="en-US" dirty="0"/>
              <a:t>Incremental optimizations</a:t>
            </a:r>
          </a:p>
          <a:p>
            <a:r>
              <a:rPr lang="en-US" dirty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robotness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metadata on Structure from Motion Process</a:t>
            </a:r>
          </a:p>
          <a:p>
            <a:pPr lvl="2"/>
            <a:r>
              <a:rPr lang="en-US" dirty="0"/>
              <a:t>Number of matches, Matching graph between images, Number of reconstructed images and points, Histogram of </a:t>
            </a:r>
            <a:r>
              <a:rPr lang="en-US" dirty="0" err="1"/>
              <a:t>reprojection</a:t>
            </a:r>
            <a:r>
              <a:rPr lang="en-US" dirty="0"/>
              <a:t> errors, Memory Usage, etc.</a:t>
            </a:r>
          </a:p>
          <a:p>
            <a:r>
              <a:rPr lang="en-US" dirty="0"/>
              <a:t>Improve Robotness</a:t>
            </a:r>
          </a:p>
          <a:p>
            <a:pPr lvl="1"/>
            <a:r>
              <a:rPr lang="en-US" dirty="0"/>
              <a:t>Analyze and classify failures</a:t>
            </a:r>
          </a:p>
          <a:p>
            <a:pPr lvl="1"/>
            <a:r>
              <a:rPr lang="en-US" dirty="0"/>
              <a:t>Improve results on difficult datasets</a:t>
            </a:r>
          </a:p>
          <a:p>
            <a:pPr lvl="1"/>
            <a:r>
              <a:rPr lang="en-US" dirty="0"/>
              <a:t>Establish test datasets for ongoing 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/>
              <a:t>pipeline</a:t>
            </a:r>
            <a:r>
              <a:rPr lang="en-US" baseline="30000" dirty="0" err="1"/>
              <a:t>or</a:t>
            </a:r>
            <a:r>
              <a:rPr lang="en-US" baseline="30000" dirty="0"/>
              <a:t> 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large numbers of images into smaller groups</a:t>
            </a:r>
          </a:p>
          <a:p>
            <a:r>
              <a:rPr lang="en-US" dirty="0"/>
              <a:t>Run </a:t>
            </a:r>
            <a:r>
              <a:rPr lang="en-US" dirty="0" err="1"/>
              <a:t>OpenSfM</a:t>
            </a:r>
            <a:r>
              <a:rPr lang="en-US" dirty="0"/>
              <a:t> reconstruction on each subgroup</a:t>
            </a:r>
          </a:p>
          <a:p>
            <a:r>
              <a:rPr lang="en-US" dirty="0"/>
              <a:t>Align and transform those groups to each other using matching features between the groups</a:t>
            </a:r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/>
              <a:t>pipeline</a:t>
            </a:r>
            <a:r>
              <a:rPr lang="en-US" baseline="30000" dirty="0" err="1"/>
              <a:t>or</a:t>
            </a:r>
            <a:r>
              <a:rPr lang="en-US" baseline="30000" dirty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optimizations </a:t>
            </a:r>
            <a:r>
              <a:rPr lang="en-US" baseline="30000" dirty="0"/>
              <a:t>or what happens after it’s down the gullet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</a:p>
          <a:p>
            <a:pPr lvl="1"/>
            <a:r>
              <a:rPr lang="en-US" dirty="0"/>
              <a:t>Cascade Hashing</a:t>
            </a:r>
            <a:r>
              <a:rPr lang="en-US" baseline="30000" dirty="0"/>
              <a:t>1</a:t>
            </a:r>
            <a:r>
              <a:rPr lang="en-US" dirty="0"/>
              <a:t> matching </a:t>
            </a:r>
          </a:p>
          <a:p>
            <a:pPr marL="914400" lvl="2" indent="0">
              <a:buNone/>
            </a:pPr>
            <a:r>
              <a:rPr lang="en-US" dirty="0"/>
              <a:t>or</a:t>
            </a:r>
          </a:p>
          <a:p>
            <a:pPr lvl="1"/>
            <a:r>
              <a:rPr lang="en-US" dirty="0"/>
              <a:t>Bag of Words</a:t>
            </a:r>
            <a:r>
              <a:rPr lang="en-US" baseline="30000" dirty="0"/>
              <a:t>2</a:t>
            </a:r>
          </a:p>
          <a:p>
            <a:r>
              <a:rPr lang="en-US" dirty="0"/>
              <a:t>Improved Memory Use:</a:t>
            </a:r>
          </a:p>
          <a:p>
            <a:pPr lvl="1"/>
            <a:r>
              <a:rPr lang="en-US" dirty="0"/>
              <a:t>Improved correspondence graph data structures</a:t>
            </a:r>
          </a:p>
          <a:p>
            <a:pPr lvl="1"/>
            <a:r>
              <a:rPr lang="en-US" strike="sngStrike" dirty="0"/>
              <a:t>SLAM-like pose-graph methods for global adjustment of camera position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WebODM</a:t>
            </a:r>
            <a:r>
              <a:rPr lang="en-US" dirty="0"/>
              <a:t>: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display</a:t>
            </a:r>
          </a:p>
          <a:p>
            <a:r>
              <a:rPr lang="en-US" dirty="0"/>
              <a:t>Volumetric Measurements</a:t>
            </a:r>
          </a:p>
          <a:p>
            <a:r>
              <a:rPr lang="en-US" dirty="0"/>
              <a:t>Mission Planning</a:t>
            </a:r>
          </a:p>
          <a:p>
            <a:r>
              <a:rPr lang="en-US" dirty="0"/>
              <a:t>Mobile App for autonomous flight</a:t>
            </a:r>
          </a:p>
          <a:p>
            <a:r>
              <a:rPr lang="en-US" dirty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/>
              <a:t>Integration with </a:t>
            </a:r>
            <a:r>
              <a:rPr lang="en-US" dirty="0" err="1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198F8-D145-4400-A49B-881578C0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5E0AA-040A-43EF-A717-98EC52291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4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7374-5549-4E1F-9DCC-4BA60188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Zanzibar Mapping Initiative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3A2CC-EEF2-42D8-AC40-005A1EB59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18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73F6-44A7-46BE-8E78-180C7F08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FADD-9E22-4099-BDEC-F310E90D2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49893-C856-4A4A-AF03-08BEC0D1F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5" y="252615"/>
            <a:ext cx="4735830" cy="631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AEE97-3561-4AB7-9DB4-AC7045111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05" y="252615"/>
            <a:ext cx="4735830" cy="63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676C-4AF8-41EB-9065-229976B7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84B88-E828-4DEE-8D5D-9CBED8E11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E12B1-B041-46B5-BB63-FCD9FC289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438879"/>
            <a:ext cx="10581702" cy="58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3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FB1C-5EBF-4B05-9AF0-061096FC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ABDBB-CBEA-4733-948A-FDFCDB70C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6C9F0-552F-4627-BF48-433CEAF7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438879"/>
            <a:ext cx="10581702" cy="58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2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A43E-E93C-4A2C-AEEE-94678B80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E02A3-7927-42F2-A102-A753B82FB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1D944-8260-40ED-AB1E-FE8333E89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9" y="405628"/>
            <a:ext cx="11077576" cy="61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0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0E73-76B5-4180-8835-31139739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Z error across large landscape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E74C1-A01F-4CC5-BBEC-4675AE94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768"/>
            <a:ext cx="12107668" cy="41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38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0E73-76B5-4180-8835-31139739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Z error across large landscape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E74C1-A01F-4CC5-BBEC-4675AE94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768"/>
            <a:ext cx="12107668" cy="4182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BE1537-758E-4F10-9982-6E853662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" y="2389239"/>
            <a:ext cx="12172920" cy="20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28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521" y="466228"/>
            <a:ext cx="2433368" cy="1325563"/>
          </a:xfrm>
        </p:spPr>
        <p:txBody>
          <a:bodyPr>
            <a:normAutofit/>
          </a:bodyPr>
          <a:lstStyle/>
          <a:p>
            <a:r>
              <a:rPr lang="en-US" b="1" i="1" dirty="0"/>
              <a:t>Questions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/>
          </a:bodyPr>
          <a:lstStyle/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@smathermather, svm@clevelandmetroparks.com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5423</TotalTime>
  <Words>843</Words>
  <Application>Microsoft Office PowerPoint</Application>
  <PresentationFormat>Widescreen</PresentationFormat>
  <Paragraphs>135</Paragraphs>
  <Slides>56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Purposes</vt:lpstr>
      <vt:lpstr>This complicates my robot narrative…</vt:lpstr>
      <vt:lpstr>ODM and the photogrammetric process</vt:lpstr>
      <vt:lpstr>Photogrammetric Process</vt:lpstr>
      <vt:lpstr>Questions you may be asking: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Use Case</vt:lpstr>
      <vt:lpstr>Zanzibar Mapping Initiative</vt:lpstr>
      <vt:lpstr>PowerPoint Presentation</vt:lpstr>
      <vt:lpstr>PowerPoint Presentation</vt:lpstr>
      <vt:lpstr>PowerPoint Presentation</vt:lpstr>
      <vt:lpstr>PowerPoint Presentation</vt:lpstr>
      <vt:lpstr>Compounding Z error across large landscape</vt:lpstr>
      <vt:lpstr>Corrected Z error across large landscape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smathermather</cp:lastModifiedBy>
  <cp:revision>99</cp:revision>
  <dcterms:created xsi:type="dcterms:W3CDTF">2017-02-06T15:39:25Z</dcterms:created>
  <dcterms:modified xsi:type="dcterms:W3CDTF">2017-11-15T01:48:14Z</dcterms:modified>
</cp:coreProperties>
</file>